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4" r:id="rId5"/>
    <p:sldId id="265" r:id="rId6"/>
    <p:sldId id="267" r:id="rId7"/>
    <p:sldId id="268" r:id="rId8"/>
    <p:sldId id="269" r:id="rId9"/>
    <p:sldId id="270" r:id="rId10"/>
    <p:sldId id="266" r:id="rId11"/>
    <p:sldId id="272" r:id="rId12"/>
  </p:sldIdLst>
  <p:sldSz cx="12192000" cy="6858000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01C28C-8A8E-44E5-98FA-E8F48C3268BC}" v="1" dt="2020-04-18T15:50:21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tair Strayton" userId="54cf08bdfc25132b" providerId="LiveId" clId="{A001C28C-8A8E-44E5-98FA-E8F48C3268BC}"/>
    <pc:docChg chg="modSld">
      <pc:chgData name="Alistair Strayton" userId="54cf08bdfc25132b" providerId="LiveId" clId="{A001C28C-8A8E-44E5-98FA-E8F48C3268BC}" dt="2020-04-18T15:51:11.609" v="17" actId="14100"/>
      <pc:docMkLst>
        <pc:docMk/>
      </pc:docMkLst>
      <pc:sldChg chg="modSp">
        <pc:chgData name="Alistair Strayton" userId="54cf08bdfc25132b" providerId="LiveId" clId="{A001C28C-8A8E-44E5-98FA-E8F48C3268BC}" dt="2020-04-18T15:50:45.656" v="15" actId="14100"/>
        <pc:sldMkLst>
          <pc:docMk/>
          <pc:sldMk cId="4268399292" sldId="264"/>
        </pc:sldMkLst>
        <pc:spChg chg="mod">
          <ac:chgData name="Alistair Strayton" userId="54cf08bdfc25132b" providerId="LiveId" clId="{A001C28C-8A8E-44E5-98FA-E8F48C3268BC}" dt="2020-04-18T15:50:36.394" v="12" actId="14100"/>
          <ac:spMkLst>
            <pc:docMk/>
            <pc:sldMk cId="4268399292" sldId="264"/>
            <ac:spMk id="23" creationId="{448DBB14-452D-48E7-8FC6-16F403D91C1C}"/>
          </ac:spMkLst>
        </pc:spChg>
        <pc:picChg chg="mod">
          <ac:chgData name="Alistair Strayton" userId="54cf08bdfc25132b" providerId="LiveId" clId="{A001C28C-8A8E-44E5-98FA-E8F48C3268BC}" dt="2020-04-18T15:50:45.656" v="15" actId="14100"/>
          <ac:picMkLst>
            <pc:docMk/>
            <pc:sldMk cId="4268399292" sldId="264"/>
            <ac:picMk id="21" creationId="{B7D18EC0-71FE-4588-85DE-3D465BC6C2BF}"/>
          </ac:picMkLst>
        </pc:picChg>
        <pc:picChg chg="mod">
          <ac:chgData name="Alistair Strayton" userId="54cf08bdfc25132b" providerId="LiveId" clId="{A001C28C-8A8E-44E5-98FA-E8F48C3268BC}" dt="2020-04-18T15:50:25.912" v="10" actId="1038"/>
          <ac:picMkLst>
            <pc:docMk/>
            <pc:sldMk cId="4268399292" sldId="264"/>
            <ac:picMk id="22" creationId="{7CEEB49D-698B-4C1C-A5DA-04047682DBB2}"/>
          </ac:picMkLst>
        </pc:picChg>
      </pc:sldChg>
      <pc:sldChg chg="modSp">
        <pc:chgData name="Alistair Strayton" userId="54cf08bdfc25132b" providerId="LiveId" clId="{A001C28C-8A8E-44E5-98FA-E8F48C3268BC}" dt="2020-04-18T15:51:11.609" v="17" actId="14100"/>
        <pc:sldMkLst>
          <pc:docMk/>
          <pc:sldMk cId="1122546838" sldId="269"/>
        </pc:sldMkLst>
        <pc:spChg chg="mod">
          <ac:chgData name="Alistair Strayton" userId="54cf08bdfc25132b" providerId="LiveId" clId="{A001C28C-8A8E-44E5-98FA-E8F48C3268BC}" dt="2020-04-18T15:51:11.609" v="17" actId="14100"/>
          <ac:spMkLst>
            <pc:docMk/>
            <pc:sldMk cId="1122546838" sldId="269"/>
            <ac:spMk id="6" creationId="{9C383873-1ACC-4285-9071-305DE9E2508F}"/>
          </ac:spMkLst>
        </pc:spChg>
      </pc:sldChg>
    </pc:docChg>
  </pc:docChgLst>
  <pc:docChgLst>
    <pc:chgData name="Wood, Lucy" userId="fc26114c-1456-4dbd-af7e-8d6f300a5a38" providerId="ADAL" clId="{DE04B37B-C5AC-42F2-B4B4-B96E0D67F229}"/>
    <pc:docChg chg="modSld">
      <pc:chgData name="Wood, Lucy" userId="fc26114c-1456-4dbd-af7e-8d6f300a5a38" providerId="ADAL" clId="{DE04B37B-C5AC-42F2-B4B4-B96E0D67F229}" dt="2020-04-06T17:15:57.414" v="52" actId="20577"/>
      <pc:docMkLst>
        <pc:docMk/>
      </pc:docMkLst>
      <pc:sldChg chg="modSp">
        <pc:chgData name="Wood, Lucy" userId="fc26114c-1456-4dbd-af7e-8d6f300a5a38" providerId="ADAL" clId="{DE04B37B-C5AC-42F2-B4B4-B96E0D67F229}" dt="2020-04-06T17:15:09.275" v="48" actId="20577"/>
        <pc:sldMkLst>
          <pc:docMk/>
          <pc:sldMk cId="2263889346" sldId="266"/>
        </pc:sldMkLst>
        <pc:spChg chg="mod">
          <ac:chgData name="Wood, Lucy" userId="fc26114c-1456-4dbd-af7e-8d6f300a5a38" providerId="ADAL" clId="{DE04B37B-C5AC-42F2-B4B4-B96E0D67F229}" dt="2020-04-06T17:15:09.275" v="48" actId="20577"/>
          <ac:spMkLst>
            <pc:docMk/>
            <pc:sldMk cId="2263889346" sldId="266"/>
            <ac:spMk id="6" creationId="{9C383873-1ACC-4285-9071-305DE9E2508F}"/>
          </ac:spMkLst>
        </pc:spChg>
      </pc:sldChg>
      <pc:sldChg chg="modSp">
        <pc:chgData name="Wood, Lucy" userId="fc26114c-1456-4dbd-af7e-8d6f300a5a38" providerId="ADAL" clId="{DE04B37B-C5AC-42F2-B4B4-B96E0D67F229}" dt="2020-04-06T17:12:22.127" v="0" actId="20577"/>
        <pc:sldMkLst>
          <pc:docMk/>
          <pc:sldMk cId="3798655250" sldId="268"/>
        </pc:sldMkLst>
        <pc:spChg chg="mod">
          <ac:chgData name="Wood, Lucy" userId="fc26114c-1456-4dbd-af7e-8d6f300a5a38" providerId="ADAL" clId="{DE04B37B-C5AC-42F2-B4B4-B96E0D67F229}" dt="2020-04-06T17:12:22.127" v="0" actId="20577"/>
          <ac:spMkLst>
            <pc:docMk/>
            <pc:sldMk cId="3798655250" sldId="268"/>
            <ac:spMk id="5" creationId="{5F39DDDB-86AC-4E77-AC5A-19AA26F76EF4}"/>
          </ac:spMkLst>
        </pc:spChg>
      </pc:sldChg>
      <pc:sldChg chg="modSp">
        <pc:chgData name="Wood, Lucy" userId="fc26114c-1456-4dbd-af7e-8d6f300a5a38" providerId="ADAL" clId="{DE04B37B-C5AC-42F2-B4B4-B96E0D67F229}" dt="2020-04-06T17:14:23.090" v="44" actId="20577"/>
        <pc:sldMkLst>
          <pc:docMk/>
          <pc:sldMk cId="1122546838" sldId="269"/>
        </pc:sldMkLst>
        <pc:spChg chg="mod">
          <ac:chgData name="Wood, Lucy" userId="fc26114c-1456-4dbd-af7e-8d6f300a5a38" providerId="ADAL" clId="{DE04B37B-C5AC-42F2-B4B4-B96E0D67F229}" dt="2020-04-06T17:14:23.090" v="44" actId="20577"/>
          <ac:spMkLst>
            <pc:docMk/>
            <pc:sldMk cId="1122546838" sldId="269"/>
            <ac:spMk id="33" creationId="{61F25827-33E6-4851-AE63-BA4C0EE7BCEE}"/>
          </ac:spMkLst>
        </pc:spChg>
        <pc:spChg chg="mod">
          <ac:chgData name="Wood, Lucy" userId="fc26114c-1456-4dbd-af7e-8d6f300a5a38" providerId="ADAL" clId="{DE04B37B-C5AC-42F2-B4B4-B96E0D67F229}" dt="2020-04-06T17:13:34.185" v="10" actId="14100"/>
          <ac:spMkLst>
            <pc:docMk/>
            <pc:sldMk cId="1122546838" sldId="269"/>
            <ac:spMk id="39" creationId="{F4401137-9D9C-4FF2-99BF-41824502C867}"/>
          </ac:spMkLst>
        </pc:spChg>
        <pc:spChg chg="mod">
          <ac:chgData name="Wood, Lucy" userId="fc26114c-1456-4dbd-af7e-8d6f300a5a38" providerId="ADAL" clId="{DE04B37B-C5AC-42F2-B4B4-B96E0D67F229}" dt="2020-04-06T17:13:15.813" v="8" actId="20577"/>
          <ac:spMkLst>
            <pc:docMk/>
            <pc:sldMk cId="1122546838" sldId="269"/>
            <ac:spMk id="40" creationId="{590AF2B2-39F9-4675-A26B-F566ABD0FEDB}"/>
          </ac:spMkLst>
        </pc:spChg>
        <pc:grpChg chg="mod">
          <ac:chgData name="Wood, Lucy" userId="fc26114c-1456-4dbd-af7e-8d6f300a5a38" providerId="ADAL" clId="{DE04B37B-C5AC-42F2-B4B4-B96E0D67F229}" dt="2020-04-06T17:14:17.944" v="33" actId="14100"/>
          <ac:grpSpMkLst>
            <pc:docMk/>
            <pc:sldMk cId="1122546838" sldId="269"/>
            <ac:grpSpMk id="31" creationId="{F72AEAB5-CA4C-4FE8-8722-06725AEB1077}"/>
          </ac:grpSpMkLst>
        </pc:grpChg>
        <pc:grpChg chg="mod">
          <ac:chgData name="Wood, Lucy" userId="fc26114c-1456-4dbd-af7e-8d6f300a5a38" providerId="ADAL" clId="{DE04B37B-C5AC-42F2-B4B4-B96E0D67F229}" dt="2020-04-06T17:13:50.821" v="12" actId="1076"/>
          <ac:grpSpMkLst>
            <pc:docMk/>
            <pc:sldMk cId="1122546838" sldId="269"/>
            <ac:grpSpMk id="34" creationId="{312BDAB2-0EC6-48E5-B348-29FDC9B3C8D8}"/>
          </ac:grpSpMkLst>
        </pc:grpChg>
        <pc:grpChg chg="mod">
          <ac:chgData name="Wood, Lucy" userId="fc26114c-1456-4dbd-af7e-8d6f300a5a38" providerId="ADAL" clId="{DE04B37B-C5AC-42F2-B4B4-B96E0D67F229}" dt="2020-04-06T17:13:39.883" v="11" actId="1076"/>
          <ac:grpSpMkLst>
            <pc:docMk/>
            <pc:sldMk cId="1122546838" sldId="269"/>
            <ac:grpSpMk id="38" creationId="{24C95BAD-D3DB-4CFC-9B09-F9D17AED9CE4}"/>
          </ac:grpSpMkLst>
        </pc:grpChg>
      </pc:sldChg>
      <pc:sldChg chg="modSp">
        <pc:chgData name="Wood, Lucy" userId="fc26114c-1456-4dbd-af7e-8d6f300a5a38" providerId="ADAL" clId="{DE04B37B-C5AC-42F2-B4B4-B96E0D67F229}" dt="2020-04-06T17:15:57.414" v="52" actId="20577"/>
        <pc:sldMkLst>
          <pc:docMk/>
          <pc:sldMk cId="2655451675" sldId="272"/>
        </pc:sldMkLst>
        <pc:spChg chg="mod">
          <ac:chgData name="Wood, Lucy" userId="fc26114c-1456-4dbd-af7e-8d6f300a5a38" providerId="ADAL" clId="{DE04B37B-C5AC-42F2-B4B4-B96E0D67F229}" dt="2020-04-06T17:15:57.414" v="52" actId="20577"/>
          <ac:spMkLst>
            <pc:docMk/>
            <pc:sldMk cId="2655451675" sldId="272"/>
            <ac:spMk id="34" creationId="{15A4D501-3C82-48E1-8002-DE94E40C64C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41D06ED0-1F26-454B-B67A-67A563A84476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9E7AF5D8-1F05-48ED-8E4A-12DF23A77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15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44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32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376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74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142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2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44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97444-58CA-428B-98AD-227E882B5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FB410-21BB-4711-A41C-CFC183458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A0506-BFD3-40B0-A201-5065B24AE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FF89-3D73-4E9B-BE1E-45C87218D723}" type="datetime1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AA743-A7FC-4E80-AC63-433C4016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33622-3F99-4BA3-A8A4-8CE5512C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89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7DC0B-90F0-40DA-BF4A-1EE3344C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006052-49EC-4B26-81E2-D2F5C899F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41AF0-6649-406B-A588-44F867CB3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56BC-C05B-4CD0-AADB-EE74B56E2E70}" type="datetime1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85DB2-E2C0-4EB4-AEE3-A13B535A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27997-F0C8-45FC-97ED-B922F9BA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72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0BB8A2-54FB-4AC4-A496-D89259080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D610B1-D4A2-49B6-AC30-EA357F9BF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FDD9E-20D5-4DD9-86E0-16EF6141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53B6-3CC2-477A-99E3-207C3D83100F}" type="datetime1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559BE-CD51-4700-B1B6-58A86EE5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EAE30-46E0-47FE-98F5-DCC62A241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39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D870E-81AE-4784-B253-D00D0C0EC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A28E4-CFE3-4FFB-AD74-EC0B01A66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805AC-6E88-4E1D-84EB-3088DA77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1A46-AC9E-4BF9-8906-BC445D17B1B2}" type="datetime1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5CFAC-2981-4624-A8DE-57A2D041B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EE4AF-E334-44CB-9B9F-E79351CF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48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0DC7-5601-4323-A10D-588D254E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05F0C-96A1-4C73-B74B-68A0EC2A2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98F3B-AFD0-48F5-9C17-46C277A6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3E22-76FF-4D99-A07F-FBBF05ECEFBF}" type="datetime1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375A5-8B34-4C2B-856B-3CFEB3A1B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800B6-722F-4EE0-80D4-2CCFBB3D1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8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CDDD6-4F9B-4341-A079-A473E8917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41AF4-CBC8-48EA-86F0-96AFEB259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45709-27F0-4157-8399-B3593F72B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0CCB5-AF64-49CC-8F67-BA2176A3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538A-9AD3-4562-925B-5BA8E1AA4279}" type="datetime1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2F678-22B9-4FD5-A197-613C4CE9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36F21-E5AB-4488-BCF1-6A1281B2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6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5EBAA-3190-4245-B37E-3DAEB46A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1C23B-440B-4FB0-97D0-43709842A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5A205-5C1D-4642-B209-C65993662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F3485F-8462-47B4-BB9A-B3F920F1E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987CA-2F33-412D-9340-F633B7402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A232FB-D739-4DFC-8203-760080828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1575-FC21-4F72-9495-344C5D510227}" type="datetime1">
              <a:rPr lang="en-GB" smtClean="0"/>
              <a:t>18/04/2020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3B8FBB-DF31-48C5-9683-C792C81A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845900-2A29-4133-83AA-BFA2D357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6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39E89-3A24-404C-946F-F43494EA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78F2A0-688D-4B10-9E72-75FB76E5C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51E68-C151-435A-8222-B9BB1983971F}" type="datetime1">
              <a:rPr lang="en-GB" smtClean="0"/>
              <a:t>18/04/2020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B98D39-A7CB-40EC-99AC-F1324743E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6C117-ECF8-4BDE-8CC7-67F6A103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92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2F8F1A-6632-4ABC-A61D-3BE1B3128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EFFC-3947-4643-9571-C2489B0870C8}" type="datetime1">
              <a:rPr lang="en-GB" smtClean="0"/>
              <a:t>18/04/2020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F8E694-2B38-4796-9FD2-13C7DAF7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D8A79-9033-422B-B9BB-F20BC7E1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55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69243-003E-47B1-AD28-C56A4E49D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E5A77-550E-49D8-8474-689AC13D4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6DE0A-935F-4B30-B821-68478F09E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3F4C1-283B-45BB-9447-FB75EEB6A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9DB68-5464-4523-A98B-CD2C608C43DC}" type="datetime1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19CDB-0338-4E6F-9A81-A5B19CCA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02D56-D0C8-4321-9F79-72B1C77C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5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BAC76-CD2C-483F-9CC7-EEF6F9BD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7DC319-AB35-4701-9C71-DB1649A26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51A90-712A-49C8-89D7-82AF293B0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53047-E8E1-48B2-B254-778FF3596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0A09-9D51-442A-B7A6-706333BF911A}" type="datetime1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5E357-C5AA-4421-A821-6DFBCB38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DD2B9-6535-407F-A1E8-A0BD7E4A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61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B4564F-4FD9-4507-BD69-91924AE6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140F4-3B65-46B0-B87E-C7D52E6EB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AA53A-0EB5-44D4-8A53-07091BAA7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5C36-F3BD-434E-AA9E-4419F7793A4E}" type="datetime1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D27F9-EA9B-4195-AAB7-07CD07BF2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D8AED-EDA7-4635-BAF1-60886372A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95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jpeg"/><Relationship Id="rId3" Type="http://schemas.openxmlformats.org/officeDocument/2006/relationships/hyperlink" Target="https://www.bbc.co.uk/bitesize/clips/zsdkjxs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woodlandtrust.org.uk/trees-woods-and-wildlife/plants/grasses-and-sedges/" TargetMode="External"/><Relationship Id="rId11" Type="http://schemas.openxmlformats.org/officeDocument/2006/relationships/image" Target="../media/image10.jpeg"/><Relationship Id="rId5" Type="http://schemas.openxmlformats.org/officeDocument/2006/relationships/hyperlink" Target="https://www.dkfindout.com/uk/animals-and-nature/plants/flowering-plants/" TargetMode="External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hyperlink" Target="https://www.youtube.com/watch?v=cgVlrtGnG6s" TargetMode="External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s://www.woodlandtrust.org.uk/trees-woods-and-wildlife/plants/ferns/" TargetMode="External"/><Relationship Id="rId7" Type="http://schemas.openxmlformats.org/officeDocument/2006/relationships/image" Target="../media/image16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11" Type="http://schemas.openxmlformats.org/officeDocument/2006/relationships/image" Target="../media/image18.jpeg"/><Relationship Id="rId5" Type="http://schemas.openxmlformats.org/officeDocument/2006/relationships/image" Target="../media/image6.png"/><Relationship Id="rId10" Type="http://schemas.openxmlformats.org/officeDocument/2006/relationships/hyperlink" Target="https://www.dkfindout.com/uk/animals-and-nature/plants/non-flowering-plants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s://www.woodlandtrust.org.uk/trees-woods-and-wildlife/british-trees/how-to-identify-trees/" TargetMode="External"/><Relationship Id="rId7" Type="http://schemas.openxmlformats.org/officeDocument/2006/relationships/image" Target="../media/image27.jpe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31.jpeg"/><Relationship Id="rId5" Type="http://schemas.openxmlformats.org/officeDocument/2006/relationships/image" Target="../media/image3.png"/><Relationship Id="rId10" Type="http://schemas.openxmlformats.org/officeDocument/2006/relationships/image" Target="../media/image30.jpeg"/><Relationship Id="rId4" Type="http://schemas.openxmlformats.org/officeDocument/2006/relationships/hyperlink" Target="https://communityforest.org.uk/treesforlearning/download-ks2-activity-summer/" TargetMode="External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 descr="Close-up of a blue flower">
            <a:extLst>
              <a:ext uri="{FF2B5EF4-FFF2-40B4-BE49-F238E27FC236}">
                <a16:creationId xmlns:a16="http://schemas.microsoft.com/office/drawing/2014/main" id="{7CEEB49D-698B-4C1C-A5DA-04047682DB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5931" y="469643"/>
            <a:ext cx="8921387" cy="5924359"/>
          </a:xfr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F6FC01-7A4C-42A0-A671-9933A7CC75A2}"/>
              </a:ext>
            </a:extLst>
          </p:cNvPr>
          <p:cNvSpPr/>
          <p:nvPr/>
        </p:nvSpPr>
        <p:spPr>
          <a:xfrm>
            <a:off x="0" y="6940"/>
            <a:ext cx="7219950" cy="6824678"/>
          </a:xfrm>
          <a:custGeom>
            <a:avLst/>
            <a:gdLst>
              <a:gd name="connsiteX0" fmla="*/ 5164852 w 5265336"/>
              <a:gd name="connsiteY0" fmla="*/ 90435 h 7355394"/>
              <a:gd name="connsiteX1" fmla="*/ 2642716 w 5265336"/>
              <a:gd name="connsiteY1" fmla="*/ 7285055 h 7355394"/>
              <a:gd name="connsiteX2" fmla="*/ 0 w 5265336"/>
              <a:gd name="connsiteY2" fmla="*/ 7355394 h 7355394"/>
              <a:gd name="connsiteX3" fmla="*/ 10048 w 5265336"/>
              <a:gd name="connsiteY3" fmla="*/ 20097 h 7355394"/>
              <a:gd name="connsiteX4" fmla="*/ 5265336 w 5265336"/>
              <a:gd name="connsiteY4" fmla="*/ 0 h 7355394"/>
              <a:gd name="connsiteX5" fmla="*/ 5255288 w 5265336"/>
              <a:gd name="connsiteY5" fmla="*/ 0 h 73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336" h="7355394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E50E18B-F434-4647-9123-D05FAAB53E96}"/>
              </a:ext>
            </a:extLst>
          </p:cNvPr>
          <p:cNvSpPr txBox="1">
            <a:spLocks/>
          </p:cNvSpPr>
          <p:nvPr/>
        </p:nvSpPr>
        <p:spPr>
          <a:xfrm>
            <a:off x="722630" y="641564"/>
            <a:ext cx="5422900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4400" kern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Living things and their habitats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DA896D1-C048-4C77-9F3B-54911F60C082}"/>
              </a:ext>
            </a:extLst>
          </p:cNvPr>
          <p:cNvSpPr/>
          <p:nvPr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>
                <a:moveTo>
                  <a:pt x="0" y="0"/>
                </a:moveTo>
                <a:lnTo>
                  <a:pt x="810006" y="0"/>
                </a:lnTo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D86310-5FDD-4454-92F2-FCB9396B3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300" y="7251692"/>
            <a:ext cx="1981200" cy="2891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571E163-626D-475E-A518-59C3025AF857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FD0E528-065B-4B07-8252-55F07F81D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C883CF-17F6-4C7B-A00B-B3E4BA853FC3}"/>
              </a:ext>
            </a:extLst>
          </p:cNvPr>
          <p:cNvSpPr/>
          <p:nvPr/>
        </p:nvSpPr>
        <p:spPr>
          <a:xfrm>
            <a:off x="0" y="28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B370D3A3-4B18-46A8-9623-BCE4A8D48555}"/>
              </a:ext>
            </a:extLst>
          </p:cNvPr>
          <p:cNvSpPr txBox="1">
            <a:spLocks/>
          </p:cNvSpPr>
          <p:nvPr/>
        </p:nvSpPr>
        <p:spPr>
          <a:xfrm>
            <a:off x="717550" y="2362546"/>
            <a:ext cx="54229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Plant classification: characteristics of </a:t>
            </a:r>
          </a:p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flowering and non-flowering plants</a:t>
            </a:r>
          </a:p>
        </p:txBody>
      </p:sp>
      <p:sp>
        <p:nvSpPr>
          <p:cNvPr id="20" name="Title 6">
            <a:extLst>
              <a:ext uri="{FF2B5EF4-FFF2-40B4-BE49-F238E27FC236}">
                <a16:creationId xmlns:a16="http://schemas.microsoft.com/office/drawing/2014/main" id="{84AD8CF2-1F27-4141-A103-04168FC7AC96}"/>
              </a:ext>
            </a:extLst>
          </p:cNvPr>
          <p:cNvSpPr txBox="1">
            <a:spLocks/>
          </p:cNvSpPr>
          <p:nvPr/>
        </p:nvSpPr>
        <p:spPr>
          <a:xfrm>
            <a:off x="717550" y="5439710"/>
            <a:ext cx="54229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Year 6</a:t>
            </a:r>
          </a:p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Age 10-11 </a:t>
            </a:r>
            <a:b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endParaRPr lang="en-GB" sz="2400" i="1" kern="0" dirty="0">
              <a:solidFill>
                <a:schemeClr val="bg1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7D18EC0-71FE-4588-85DE-3D465BC6C2B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7675926" y="676311"/>
            <a:ext cx="4237907" cy="497787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48DBB14-452D-48E7-8FC6-16F403D91C1C}"/>
              </a:ext>
            </a:extLst>
          </p:cNvPr>
          <p:cNvSpPr txBox="1"/>
          <p:nvPr/>
        </p:nvSpPr>
        <p:spPr>
          <a:xfrm>
            <a:off x="7863491" y="525845"/>
            <a:ext cx="37662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b="1" dirty="0">
              <a:solidFill>
                <a:schemeClr val="bg1"/>
              </a:solidFill>
            </a:endParaRPr>
          </a:p>
          <a:p>
            <a:r>
              <a:rPr lang="en-GB" sz="1600" b="1" dirty="0">
                <a:solidFill>
                  <a:schemeClr val="bg1"/>
                </a:solidFill>
              </a:rPr>
              <a:t>For parents</a:t>
            </a:r>
          </a:p>
          <a:p>
            <a:r>
              <a:rPr lang="en-GB" sz="1600" i="1" dirty="0">
                <a:solidFill>
                  <a:schemeClr val="bg1"/>
                </a:solidFill>
              </a:rPr>
              <a:t>Thank you for supporting your child’s learning in science.</a:t>
            </a:r>
          </a:p>
          <a:p>
            <a:r>
              <a:rPr lang="en-GB" sz="1600" b="1" i="1" dirty="0">
                <a:solidFill>
                  <a:schemeClr val="bg1"/>
                </a:solidFill>
              </a:rPr>
              <a:t>Before the session: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Please read slide 2 so you know what your child is learning and what you need to get ready.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As an alternative to lined paper, slide 5 may be printed for your child to record on.</a:t>
            </a:r>
          </a:p>
          <a:p>
            <a:pPr fontAlgn="base"/>
            <a:r>
              <a:rPr lang="en-GB" sz="1600" b="1" i="1" dirty="0">
                <a:solidFill>
                  <a:schemeClr val="bg1"/>
                </a:solidFill>
              </a:rPr>
              <a:t>During the session: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Share the learning intentions on slide 2.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Support your child with the main activities on slides 3,4 &amp; 5, as needed.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Slide 6 is a further, optional activity.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Slide 7 has a glossary of key terms.</a:t>
            </a:r>
          </a:p>
          <a:p>
            <a:pPr fontAlgn="base"/>
            <a:r>
              <a:rPr lang="en-GB" sz="1600" b="1" i="1" dirty="0">
                <a:solidFill>
                  <a:schemeClr val="bg1"/>
                </a:solidFill>
              </a:rPr>
              <a:t>Reviewing with your child: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Slide 8 gives an idea of what your child may produce.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9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4141"/>
            <a:ext cx="5181600" cy="25676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000" dirty="0"/>
              <a:t>Key Learning</a:t>
            </a:r>
          </a:p>
          <a:p>
            <a:pPr marL="285750" lvl="0" indent="-285750">
              <a:lnSpc>
                <a:spcPct val="110000"/>
              </a:lnSpc>
              <a:spcBef>
                <a:spcPts val="0"/>
              </a:spcBef>
              <a:defRPr/>
            </a:pP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Plants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can be divided broadly into two main groups: </a:t>
            </a: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flowering plants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en-GB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non-flowering plants.</a:t>
            </a:r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GB" sz="2000" b="1" dirty="0">
                <a:solidFill>
                  <a:schemeClr val="tx1"/>
                </a:solidFill>
              </a:rPr>
              <a:t>Flowering plants </a:t>
            </a:r>
            <a:r>
              <a:rPr lang="en-GB" sz="2000" dirty="0">
                <a:solidFill>
                  <a:schemeClr val="tx1"/>
                </a:solidFill>
              </a:rPr>
              <a:t>reproduce with seeds which are protected by a flower or fruit.</a:t>
            </a:r>
          </a:p>
          <a:p>
            <a:pPr>
              <a:lnSpc>
                <a:spcPct val="110000"/>
              </a:lnSpc>
            </a:pPr>
            <a:r>
              <a:rPr lang="en-GB" sz="2000" b="1" dirty="0">
                <a:solidFill>
                  <a:schemeClr val="tx1"/>
                </a:solidFill>
              </a:rPr>
              <a:t>Non-flowering plants </a:t>
            </a:r>
            <a:r>
              <a:rPr lang="en-GB" sz="2000" dirty="0">
                <a:solidFill>
                  <a:schemeClr val="tx1"/>
                </a:solidFill>
              </a:rPr>
              <a:t>include </a:t>
            </a:r>
            <a:r>
              <a:rPr lang="en-GB" sz="2000" b="1" dirty="0">
                <a:solidFill>
                  <a:schemeClr val="tx1"/>
                </a:solidFill>
              </a:rPr>
              <a:t>conifers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r>
              <a:rPr lang="en-GB" sz="2000" b="1" dirty="0">
                <a:solidFill>
                  <a:schemeClr val="tx1"/>
                </a:solidFill>
              </a:rPr>
              <a:t>ferns</a:t>
            </a:r>
            <a:r>
              <a:rPr lang="en-GB" sz="2000" dirty="0">
                <a:solidFill>
                  <a:schemeClr val="tx1"/>
                </a:solidFill>
              </a:rPr>
              <a:t>, and </a:t>
            </a:r>
            <a:r>
              <a:rPr lang="en-GB" sz="2000" b="1" dirty="0">
                <a:solidFill>
                  <a:schemeClr val="tx1"/>
                </a:solidFill>
              </a:rPr>
              <a:t>mosses.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5DACEB-595C-438F-A77A-E53F98A2A227}"/>
              </a:ext>
            </a:extLst>
          </p:cNvPr>
          <p:cNvSpPr txBox="1">
            <a:spLocks/>
          </p:cNvSpPr>
          <p:nvPr/>
        </p:nvSpPr>
        <p:spPr>
          <a:xfrm>
            <a:off x="6172202" y="1644140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b="1" dirty="0">
                <a:solidFill>
                  <a:srgbClr val="0070C0"/>
                </a:solidFill>
              </a:rPr>
              <a:t>Activities </a:t>
            </a:r>
            <a:r>
              <a:rPr lang="en-GB" sz="2000" dirty="0">
                <a:solidFill>
                  <a:srgbClr val="0070C0"/>
                </a:solidFill>
              </a:rPr>
              <a:t>(pages 3-5): 30 - 40 mins</a:t>
            </a:r>
          </a:p>
          <a:p>
            <a:r>
              <a:rPr lang="en-GB" sz="2000" dirty="0">
                <a:solidFill>
                  <a:srgbClr val="0070C0"/>
                </a:solidFill>
              </a:rPr>
              <a:t>Use lined paper, a ruler and a pencil.</a:t>
            </a:r>
          </a:p>
          <a:p>
            <a:r>
              <a:rPr lang="en-GB" sz="2000" dirty="0">
                <a:solidFill>
                  <a:srgbClr val="0070C0"/>
                </a:solidFill>
              </a:rPr>
              <a:t>Alternatively, print page 5 as a worksheet.</a:t>
            </a: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70C0"/>
                </a:solidFill>
              </a:rPr>
              <a:t>Find out more… </a:t>
            </a:r>
            <a:r>
              <a:rPr lang="en-GB" sz="2000" dirty="0">
                <a:solidFill>
                  <a:srgbClr val="0070C0"/>
                </a:solidFill>
              </a:rPr>
              <a:t>(page 6): 30 – 60 mins </a:t>
            </a:r>
          </a:p>
          <a:p>
            <a:r>
              <a:rPr lang="en-GB" sz="2000" dirty="0">
                <a:solidFill>
                  <a:srgbClr val="0070C0"/>
                </a:solidFill>
              </a:rPr>
              <a:t>Find out more about your local trees.</a:t>
            </a: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E22C57-FD54-40A0-AEBD-999E75A7D497}"/>
              </a:ext>
            </a:extLst>
          </p:cNvPr>
          <p:cNvSpPr txBox="1">
            <a:spLocks/>
          </p:cNvSpPr>
          <p:nvPr/>
        </p:nvSpPr>
        <p:spPr>
          <a:xfrm>
            <a:off x="838198" y="4676549"/>
            <a:ext cx="5181600" cy="15004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I can…</a:t>
            </a:r>
          </a:p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Describe the characteristics of flowering and non-flowering plants. 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</a:p>
          <a:p>
            <a:r>
              <a:rPr lang="en-GB" sz="1800" dirty="0">
                <a:solidFill>
                  <a:schemeClr val="tx1"/>
                </a:solidFill>
              </a:rPr>
              <a:t>Use a statement key to classify a group of plants.</a:t>
            </a:r>
          </a:p>
        </p:txBody>
      </p:sp>
      <p:pic>
        <p:nvPicPr>
          <p:cNvPr id="14" name="Picture 13" descr="Notepad, Memo, Pencil, Writing, Note">
            <a:extLst>
              <a:ext uri="{FF2B5EF4-FFF2-40B4-BE49-F238E27FC236}">
                <a16:creationId xmlns:a16="http://schemas.microsoft.com/office/drawing/2014/main" id="{D2F26988-8158-475C-894D-C3AB91357DB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372" y="2932182"/>
            <a:ext cx="835092" cy="8007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D9418F-00D6-4FF9-B94B-9975B41823ED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7F3739-BE8E-4DEA-B82C-7D9E386EA083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3E3D1E-5D9F-4E60-B95D-190BA7EADA15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Living things and their habitats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0525B5-9B65-4FB3-AF95-6A060BCC4DA9}"/>
              </a:ext>
            </a:extLst>
          </p:cNvPr>
          <p:cNvSpPr txBox="1"/>
          <p:nvPr/>
        </p:nvSpPr>
        <p:spPr>
          <a:xfrm>
            <a:off x="1468072" y="500744"/>
            <a:ext cx="9885730" cy="433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Plant classification: characteristics of flowering and non-flowering plants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4D2724-AEC4-465E-B815-09BCE5D79805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E4EE7A-4177-4401-AEAD-C984156A45D8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68CE5E-304A-4A0E-B22D-E5B20205A714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19" name="Picture 1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3A7CF5B-9313-4B80-B040-4ABFCBA6A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7F827F-5FAB-4563-8F02-59EA9963AB0B}"/>
              </a:ext>
            </a:extLst>
          </p:cNvPr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674C288-474A-4FDA-A73D-9BBC9F6123B0}" type="slidenum">
              <a:rPr lang="en-GB" smtClean="0">
                <a:solidFill>
                  <a:schemeClr val="bg1"/>
                </a:solidFill>
              </a:rPr>
              <a:t>2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6" name="Picture 15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B4565602-D1B4-4414-B646-F464EE52DB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55164"/>
            <a:ext cx="1082042" cy="10820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3264EF-D6D6-43D2-B523-E07CBE44BAB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669" y="4901125"/>
            <a:ext cx="1560497" cy="10512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545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1799"/>
            <a:ext cx="5181600" cy="4532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dirty="0"/>
              <a:t>Watch these two BBC clips about classifying plants.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hlinkClick r:id="rId3"/>
              </a:rPr>
              <a:t>https://www.bbc.co.uk/bitesize/clips/zsdkjxs</a:t>
            </a:r>
            <a:endParaRPr lang="en-GB" sz="18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hlinkClick r:id="rId4"/>
              </a:rPr>
              <a:t>https://www.youtube.com/watch?v=cgVlrtGnG6s</a:t>
            </a:r>
            <a:endParaRPr lang="en-GB" sz="1800" dirty="0"/>
          </a:p>
          <a:p>
            <a:pPr>
              <a:lnSpc>
                <a:spcPct val="100000"/>
              </a:lnSpc>
            </a:pPr>
            <a:r>
              <a:rPr lang="en-GB" sz="2000" dirty="0"/>
              <a:t>Think about these questions as you watch:</a:t>
            </a:r>
          </a:p>
          <a:p>
            <a:pPr lvl="1">
              <a:lnSpc>
                <a:spcPct val="100000"/>
              </a:lnSpc>
            </a:pPr>
            <a:r>
              <a:rPr lang="en-GB" sz="2000" dirty="0"/>
              <a:t>Which type of plants produce seeds?</a:t>
            </a:r>
          </a:p>
          <a:p>
            <a:pPr lvl="1">
              <a:lnSpc>
                <a:spcPct val="100000"/>
              </a:lnSpc>
            </a:pPr>
            <a:r>
              <a:rPr lang="en-GB" sz="2000" dirty="0"/>
              <a:t>Which type of plants produce spores?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A </a:t>
            </a:r>
            <a:r>
              <a:rPr lang="en-GB" sz="1800" b="1" dirty="0">
                <a:solidFill>
                  <a:schemeClr val="tx1"/>
                </a:solidFill>
              </a:rPr>
              <a:t>Flowering plant </a:t>
            </a:r>
            <a:r>
              <a:rPr lang="en-GB" sz="1800" dirty="0">
                <a:solidFill>
                  <a:schemeClr val="tx1"/>
                </a:solidFill>
              </a:rPr>
              <a:t>reproduces with seeds which are protected by a flower or fruit.</a:t>
            </a:r>
          </a:p>
          <a:p>
            <a:pPr marL="0" indent="0">
              <a:buNone/>
            </a:pPr>
            <a:r>
              <a:rPr lang="en-GB" sz="1200" dirty="0">
                <a:hlinkClick r:id="rId5"/>
              </a:rPr>
              <a:t>https://www.dkfindout.com/uk/animals-and-nature/plants/flowering-plants/</a:t>
            </a:r>
            <a:endParaRPr lang="en-GB" sz="1200" dirty="0"/>
          </a:p>
          <a:p>
            <a:pPr marL="0" indent="0">
              <a:buNone/>
            </a:pPr>
            <a:r>
              <a:rPr lang="en-GB" sz="1200" dirty="0">
                <a:hlinkClick r:id="rId6"/>
              </a:rPr>
              <a:t>https://www.woodlandtrust.org.uk/trees-woods-and-wildlife/plants/grasses-and-sedges/</a:t>
            </a:r>
            <a:endParaRPr lang="en-GB" sz="1200" dirty="0"/>
          </a:p>
          <a:p>
            <a:r>
              <a:rPr lang="en-GB" sz="1800" dirty="0"/>
              <a:t>Why are the flowers of some plants brightly coloured and those of other plants a dull green or brown?</a:t>
            </a:r>
            <a:endParaRPr lang="en-GB" sz="1800" b="1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D1FA60-ED12-4A13-9DA3-FD2EBF8C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3</a:t>
            </a:fld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FDF4C0-C224-46E5-9D67-7672FBFC28EB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C498DC-383D-4B5D-90C9-74B254E75BE6}"/>
              </a:ext>
            </a:extLst>
          </p:cNvPr>
          <p:cNvSpPr/>
          <p:nvPr/>
        </p:nvSpPr>
        <p:spPr>
          <a:xfrm>
            <a:off x="0" y="6401871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2B1460-68BA-41EA-8E04-FE8CEB44D387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Explore, review, think, talk…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BC067D-E150-42C8-9D17-25B92C153A9D}"/>
              </a:ext>
            </a:extLst>
          </p:cNvPr>
          <p:cNvSpPr txBox="1"/>
          <p:nvPr/>
        </p:nvSpPr>
        <p:spPr>
          <a:xfrm>
            <a:off x="1468072" y="500744"/>
            <a:ext cx="87828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What do you already know about flowering and non-flowering plants?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CE5610-FD66-484D-ABD1-35E31FB26A29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(10 minutes)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7122AC-BA51-4544-985E-99A5969DA1C3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7CFBB1-972D-4335-9632-0211EFA7F822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75F929-0179-4726-B990-35716BACECB4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3" name="Picture 2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216C370-FCE0-44A3-AB78-64E1D2CB62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7557637-2707-4CF1-B0B2-AFE0B2FC8EAC}"/>
              </a:ext>
            </a:extLst>
          </p:cNvPr>
          <p:cNvSpPr txBox="1"/>
          <p:nvPr/>
        </p:nvSpPr>
        <p:spPr>
          <a:xfrm>
            <a:off x="162727" y="6441335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CC4002-0F26-4D68-B110-598710F50EEB}" type="slidenum">
              <a:rPr lang="en-GB" smtClean="0">
                <a:solidFill>
                  <a:schemeClr val="bg1"/>
                </a:solidFill>
              </a:rPr>
              <a:t>3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9" name="Picture 28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C4DB7A4D-DD03-467E-A1CE-75676305C0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55164"/>
            <a:ext cx="1082042" cy="1082042"/>
          </a:xfrm>
          <a:prstGeom prst="rect">
            <a:avLst/>
          </a:prstGeom>
        </p:spPr>
      </p:pic>
      <p:pic>
        <p:nvPicPr>
          <p:cNvPr id="25" name="Picture 24" descr="shallow focus photo of pink flowers">
            <a:extLst>
              <a:ext uri="{FF2B5EF4-FFF2-40B4-BE49-F238E27FC236}">
                <a16:creationId xmlns:a16="http://schemas.microsoft.com/office/drawing/2014/main" id="{E4F80966-459A-4D7A-B785-2FA263B72653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1" r="41901"/>
          <a:stretch/>
        </p:blipFill>
        <p:spPr bwMode="auto">
          <a:xfrm>
            <a:off x="6251060" y="3907564"/>
            <a:ext cx="1700074" cy="10474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Catkin, Flower, Hazel, Tree, Spring">
            <a:extLst>
              <a:ext uri="{FF2B5EF4-FFF2-40B4-BE49-F238E27FC236}">
                <a16:creationId xmlns:a16="http://schemas.microsoft.com/office/drawing/2014/main" id="{122D15A2-7F54-4B73-B7BF-91478C72558B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179" y="3906163"/>
            <a:ext cx="1464012" cy="1047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A7FB7BC-9D4C-4135-90CA-EF881A5B05F7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612" y="3850553"/>
            <a:ext cx="1194789" cy="1136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pine cones on pine tree">
            <a:extLst>
              <a:ext uri="{FF2B5EF4-FFF2-40B4-BE49-F238E27FC236}">
                <a16:creationId xmlns:a16="http://schemas.microsoft.com/office/drawing/2014/main" id="{DC793269-4DB4-4532-B611-441A58E55249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809" y="4968621"/>
            <a:ext cx="1613003" cy="1056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green leafed yellow petaled flowering tree">
            <a:extLst>
              <a:ext uri="{FF2B5EF4-FFF2-40B4-BE49-F238E27FC236}">
                <a16:creationId xmlns:a16="http://schemas.microsoft.com/office/drawing/2014/main" id="{3D4B68E2-1C03-45CC-AB3B-9D85BDF94629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630" y="4431307"/>
            <a:ext cx="1613003" cy="1070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green-leafed plant">
            <a:extLst>
              <a:ext uri="{FF2B5EF4-FFF2-40B4-BE49-F238E27FC236}">
                <a16:creationId xmlns:a16="http://schemas.microsoft.com/office/drawing/2014/main" id="{CD03F53B-208C-47AB-A32A-2B977E3B25FC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04" y="4966402"/>
            <a:ext cx="1613003" cy="1070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Fern, Frond, Foliage, Leaf, Spores, Seed">
            <a:extLst>
              <a:ext uri="{FF2B5EF4-FFF2-40B4-BE49-F238E27FC236}">
                <a16:creationId xmlns:a16="http://schemas.microsoft.com/office/drawing/2014/main" id="{8990A188-4F70-4FE2-A1CC-96715BC65276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21" y="4431307"/>
            <a:ext cx="1613003" cy="10701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0A9C2-101F-43B9-BC66-3D6F014AAFF3}"/>
              </a:ext>
            </a:extLst>
          </p:cNvPr>
          <p:cNvSpPr txBox="1"/>
          <p:nvPr/>
        </p:nvSpPr>
        <p:spPr>
          <a:xfrm>
            <a:off x="6251061" y="5131289"/>
            <a:ext cx="4917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Insect-pollinated plants usually have coloured petals. Many trees and grasses have dull, hanging flowers as they rely on the wind for pollination.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84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26385"/>
            <a:ext cx="5181600" cy="4532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000" b="1" dirty="0">
                <a:solidFill>
                  <a:schemeClr val="tx1"/>
                </a:solidFill>
              </a:rPr>
              <a:t>Non-flowering plants </a:t>
            </a:r>
            <a:r>
              <a:rPr lang="en-GB" sz="2000" dirty="0">
                <a:solidFill>
                  <a:schemeClr val="tx1"/>
                </a:solidFill>
              </a:rPr>
              <a:t>include </a:t>
            </a:r>
            <a:r>
              <a:rPr lang="en-GB" sz="2000" b="1" dirty="0">
                <a:solidFill>
                  <a:schemeClr val="tx1"/>
                </a:solidFill>
              </a:rPr>
              <a:t>conifers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r>
              <a:rPr lang="en-GB" sz="2000" b="1" dirty="0">
                <a:solidFill>
                  <a:schemeClr val="tx1"/>
                </a:solidFill>
              </a:rPr>
              <a:t>ferns</a:t>
            </a:r>
            <a:r>
              <a:rPr lang="en-GB" sz="2000" dirty="0">
                <a:solidFill>
                  <a:schemeClr val="tx1"/>
                </a:solidFill>
              </a:rPr>
              <a:t>, and </a:t>
            </a:r>
            <a:r>
              <a:rPr lang="en-GB" sz="2000" b="1" dirty="0">
                <a:solidFill>
                  <a:schemeClr val="tx1"/>
                </a:solidFill>
              </a:rPr>
              <a:t>mosses. </a:t>
            </a:r>
          </a:p>
          <a:p>
            <a:pPr>
              <a:lnSpc>
                <a:spcPct val="120000"/>
              </a:lnSpc>
            </a:pPr>
            <a:r>
              <a:rPr lang="en-GB" sz="2000" b="1" dirty="0">
                <a:solidFill>
                  <a:schemeClr val="tx1"/>
                </a:solidFill>
              </a:rPr>
              <a:t>Conifers</a:t>
            </a:r>
            <a:r>
              <a:rPr lang="en-GB" sz="2000" dirty="0">
                <a:solidFill>
                  <a:schemeClr val="tx1"/>
                </a:solidFill>
              </a:rPr>
              <a:t> reproduce with seeds in cones.</a:t>
            </a:r>
          </a:p>
          <a:p>
            <a:pPr>
              <a:lnSpc>
                <a:spcPct val="120000"/>
              </a:lnSpc>
            </a:pPr>
            <a:r>
              <a:rPr lang="en-GB" sz="2000" dirty="0">
                <a:solidFill>
                  <a:schemeClr val="tx1"/>
                </a:solidFill>
              </a:rPr>
              <a:t>They often have needle-shaped leaves.</a:t>
            </a:r>
            <a:endParaRPr lang="en-GB" sz="2000" b="1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/>
          </a:p>
          <a:p>
            <a:pPr marL="0" indent="0">
              <a:lnSpc>
                <a:spcPct val="120000"/>
              </a:lnSpc>
              <a:buNone/>
            </a:pPr>
            <a:endParaRPr lang="en-GB" sz="2000" dirty="0"/>
          </a:p>
          <a:p>
            <a:pPr marL="0" indent="0">
              <a:lnSpc>
                <a:spcPct val="120000"/>
              </a:lnSpc>
              <a:buNone/>
            </a:pPr>
            <a:endParaRPr lang="en-GB" sz="2000" dirty="0"/>
          </a:p>
          <a:p>
            <a:pPr>
              <a:lnSpc>
                <a:spcPct val="120000"/>
              </a:lnSpc>
            </a:pPr>
            <a:r>
              <a:rPr lang="en-GB" sz="2000" dirty="0">
                <a:solidFill>
                  <a:srgbClr val="0070C0"/>
                </a:solidFill>
              </a:rPr>
              <a:t>Conifers include firs, pines, spruces and yews.</a:t>
            </a:r>
          </a:p>
          <a:p>
            <a:pPr>
              <a:lnSpc>
                <a:spcPct val="120000"/>
              </a:lnSpc>
            </a:pPr>
            <a:r>
              <a:rPr lang="en-GB" sz="2000" dirty="0">
                <a:solidFill>
                  <a:srgbClr val="0070C0"/>
                </a:solidFill>
              </a:rPr>
              <a:t>Many are evergreen and do not shed their leaves in winter.</a:t>
            </a:r>
          </a:p>
          <a:p>
            <a:pPr>
              <a:lnSpc>
                <a:spcPct val="120000"/>
              </a:lnSpc>
            </a:pPr>
            <a:endParaRPr lang="en-GB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131846" y="1626385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GB" sz="2400" dirty="0"/>
          </a:p>
          <a:p>
            <a:pPr marL="0" indent="0">
              <a:lnSpc>
                <a:spcPct val="120000"/>
              </a:lnSpc>
              <a:buNone/>
            </a:pPr>
            <a:endParaRPr lang="en-GB" sz="2400" dirty="0">
              <a:hlinkClick r:id="rId3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400" dirty="0">
              <a:hlinkClick r:id="rId3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933D13-2E13-426F-8889-57DB07D52A00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6AB09C-B8E5-42A4-B189-890047EBC83B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F2C311-02AA-4EF7-B87F-16A20FEE5352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Non-flowering plants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2D6F00-3F95-4C86-9E3A-2134F398488C}"/>
              </a:ext>
            </a:extLst>
          </p:cNvPr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Exploring the characteristics of conifers, ferns and mosses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B3DDCF-3F51-4AAE-B72D-05FA9D1C3922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(Page 4-5: 20-30 minutes)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629D61-E092-4B1E-ABDD-D03F630CD850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F9788D-7153-4ACB-9E7E-92A934BFEBE8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79F925-C708-41E8-A60E-874E22A10BB0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2" name="Picture 2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329569BE-8C42-470D-AD08-3554ABA2F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D6CAE3C-4905-4FCB-9154-AF98DBB51F41}"/>
              </a:ext>
            </a:extLst>
          </p:cNvPr>
          <p:cNvSpPr txBox="1"/>
          <p:nvPr/>
        </p:nvSpPr>
        <p:spPr>
          <a:xfrm>
            <a:off x="147782" y="6429352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30" name="Picture 29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2C5C780F-3CAB-4D11-AF11-A3B4AA7A1C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55164"/>
            <a:ext cx="1082042" cy="1082042"/>
          </a:xfrm>
          <a:prstGeom prst="rect">
            <a:avLst/>
          </a:prstGeom>
        </p:spPr>
      </p:pic>
      <p:pic>
        <p:nvPicPr>
          <p:cNvPr id="25" name="Picture 24" descr="Pine, Pine Cone, Essential, Oil">
            <a:extLst>
              <a:ext uri="{FF2B5EF4-FFF2-40B4-BE49-F238E27FC236}">
                <a16:creationId xmlns:a16="http://schemas.microsoft.com/office/drawing/2014/main" id="{07DA2057-B190-4707-825F-773D410ADE5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237" y="3473175"/>
            <a:ext cx="1558249" cy="108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Pine Cone, Wood, Nature, Cone, Pine">
            <a:extLst>
              <a:ext uri="{FF2B5EF4-FFF2-40B4-BE49-F238E27FC236}">
                <a16:creationId xmlns:a16="http://schemas.microsoft.com/office/drawing/2014/main" id="{DF764B38-A1AD-4390-A62F-9A69BA9CEA4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718" y="3348091"/>
            <a:ext cx="1054100" cy="1318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Fir Tree, Tree, Nature, Fir Needle">
            <a:extLst>
              <a:ext uri="{FF2B5EF4-FFF2-40B4-BE49-F238E27FC236}">
                <a16:creationId xmlns:a16="http://schemas.microsoft.com/office/drawing/2014/main" id="{4024E7FC-5B61-4004-9693-7A85C456C4F1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19" y="3473174"/>
            <a:ext cx="1630680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Fern, Frond, Foliage, Leaf, Spores, Seed">
            <a:extLst>
              <a:ext uri="{FF2B5EF4-FFF2-40B4-BE49-F238E27FC236}">
                <a16:creationId xmlns:a16="http://schemas.microsoft.com/office/drawing/2014/main" id="{9E7334E1-9B24-463D-AB15-D41FB1C69130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95963" y="1991424"/>
            <a:ext cx="1200329" cy="7923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E429AC-B20A-435B-BDF7-BEAC6A588184}"/>
              </a:ext>
            </a:extLst>
          </p:cNvPr>
          <p:cNvSpPr txBox="1"/>
          <p:nvPr/>
        </p:nvSpPr>
        <p:spPr>
          <a:xfrm>
            <a:off x="6339088" y="3101636"/>
            <a:ext cx="2280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Mosses</a:t>
            </a:r>
            <a:r>
              <a:rPr lang="en-GB" dirty="0"/>
              <a:t> and </a:t>
            </a:r>
            <a:r>
              <a:rPr lang="en-GB" b="1" dirty="0"/>
              <a:t>ferns </a:t>
            </a:r>
            <a:r>
              <a:rPr lang="en-GB" dirty="0"/>
              <a:t>reproduce with tiny spores rather than seeds.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6BB107-F1DE-4EE4-8054-62568FAA39ED}"/>
              </a:ext>
            </a:extLst>
          </p:cNvPr>
          <p:cNvSpPr txBox="1"/>
          <p:nvPr/>
        </p:nvSpPr>
        <p:spPr>
          <a:xfrm>
            <a:off x="6224219" y="4536760"/>
            <a:ext cx="4709314" cy="1549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600" dirty="0"/>
              <a:t>More details about conifers, ferns and mosses: </a:t>
            </a:r>
            <a:r>
              <a:rPr lang="en-GB" sz="1600" dirty="0">
                <a:hlinkClick r:id="rId10"/>
              </a:rPr>
              <a:t>https://www.dkfindout.com/uk/animals-and-nature/plants/non-flowering-plants/</a:t>
            </a:r>
            <a:endParaRPr lang="en-GB" sz="1600" dirty="0"/>
          </a:p>
          <a:p>
            <a:pPr>
              <a:lnSpc>
                <a:spcPct val="120000"/>
              </a:lnSpc>
            </a:pPr>
            <a:r>
              <a:rPr lang="en-GB" sz="1600" dirty="0">
                <a:hlinkClick r:id="rId3"/>
              </a:rPr>
              <a:t>https://www.woodlandtrust.org.uk/trees-woods-and-wildlife/plants/ferns/</a:t>
            </a:r>
            <a:endParaRPr lang="en-GB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39DDDB-86AC-4E77-AC5A-19AA26F76EF4}"/>
              </a:ext>
            </a:extLst>
          </p:cNvPr>
          <p:cNvSpPr txBox="1"/>
          <p:nvPr/>
        </p:nvSpPr>
        <p:spPr>
          <a:xfrm>
            <a:off x="8907392" y="3071293"/>
            <a:ext cx="21185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Mosses often grow in shady, damp places and do not have true roots.</a:t>
            </a:r>
          </a:p>
          <a:p>
            <a:endParaRPr lang="en-GB" dirty="0"/>
          </a:p>
        </p:txBody>
      </p:sp>
      <p:pic>
        <p:nvPicPr>
          <p:cNvPr id="29" name="Picture 28" descr="Drop Of Water, Dewdrop, Drip, Raindrop">
            <a:extLst>
              <a:ext uri="{FF2B5EF4-FFF2-40B4-BE49-F238E27FC236}">
                <a16:creationId xmlns:a16="http://schemas.microsoft.com/office/drawing/2014/main" id="{1D01E368-4270-4AFB-88B1-25497DC2D588}"/>
              </a:ext>
            </a:extLst>
          </p:cNvPr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5" r="11746"/>
          <a:stretch/>
        </p:blipFill>
        <p:spPr bwMode="auto">
          <a:xfrm>
            <a:off x="7383867" y="1766004"/>
            <a:ext cx="792309" cy="12217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green moss">
            <a:extLst>
              <a:ext uri="{FF2B5EF4-FFF2-40B4-BE49-F238E27FC236}">
                <a16:creationId xmlns:a16="http://schemas.microsoft.com/office/drawing/2014/main" id="{317D24B4-81E1-4ABD-B0E3-AFE0C7F8155C}"/>
              </a:ext>
            </a:extLst>
          </p:cNvPr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6"/>
          <a:stretch/>
        </p:blipFill>
        <p:spPr bwMode="auto">
          <a:xfrm>
            <a:off x="9089901" y="1843473"/>
            <a:ext cx="1546225" cy="1066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865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34" y="257452"/>
            <a:ext cx="3317289" cy="64640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600" dirty="0">
                <a:solidFill>
                  <a:srgbClr val="7030A0"/>
                </a:solidFill>
              </a:rPr>
              <a:t>Use the key to classify these plants: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3788806" y="268890"/>
            <a:ext cx="7712155" cy="64525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I can use a paired statement key to classify plants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42BEA5-4E9D-4148-B8C0-D03391A85B92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2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588E099-A086-4989-9AAD-FE3A20EDAC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F6D72D2-C64A-44CA-952D-A9F8E45672D0}"/>
              </a:ext>
            </a:extLst>
          </p:cNvPr>
          <p:cNvSpPr txBox="1"/>
          <p:nvPr/>
        </p:nvSpPr>
        <p:spPr>
          <a:xfrm>
            <a:off x="10975883" y="6260067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09A22B6-0086-4BE4-A239-746F8055627F}" type="slidenum">
              <a:rPr lang="en-GB" smtClean="0"/>
              <a:t>5</a:t>
            </a:fld>
            <a:endParaRPr lang="en-GB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524BB13-3BCC-40B8-8194-75B4EF59AA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09483" y="969861"/>
            <a:ext cx="6096110" cy="5318356"/>
          </a:xfrm>
          <a:prstGeom prst="rect">
            <a:avLst/>
          </a:prstGeom>
        </p:spPr>
      </p:pic>
      <p:pic>
        <p:nvPicPr>
          <p:cNvPr id="11" name="Picture 10" descr="Meadow, Buttercup, Flowers, Yellow">
            <a:extLst>
              <a:ext uri="{FF2B5EF4-FFF2-40B4-BE49-F238E27FC236}">
                <a16:creationId xmlns:a16="http://schemas.microsoft.com/office/drawing/2014/main" id="{C0F8A9B5-F512-4FE7-AE12-6CA77421FB3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93" y="1702965"/>
            <a:ext cx="1389174" cy="928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Fern, Fern Leaves, Fern Plant">
            <a:extLst>
              <a:ext uri="{FF2B5EF4-FFF2-40B4-BE49-F238E27FC236}">
                <a16:creationId xmlns:a16="http://schemas.microsoft.com/office/drawing/2014/main" id="{83BC21B5-9047-44BC-8E6E-9FF1CEFEC3B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93" y="2717890"/>
            <a:ext cx="1389174" cy="928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Moss, Dewdrop, Forest Floor, Moist">
            <a:extLst>
              <a:ext uri="{FF2B5EF4-FFF2-40B4-BE49-F238E27FC236}">
                <a16:creationId xmlns:a16="http://schemas.microsoft.com/office/drawing/2014/main" id="{D364FEFE-948C-4556-BBEE-B5AFF30AE81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93" y="3750571"/>
            <a:ext cx="1389174" cy="928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Grass, Blade Of Grass, Grasses, Meadow">
            <a:extLst>
              <a:ext uri="{FF2B5EF4-FFF2-40B4-BE49-F238E27FC236}">
                <a16:creationId xmlns:a16="http://schemas.microsoft.com/office/drawing/2014/main" id="{544B97EB-03F0-4D1F-9F6B-BA06D2F5265A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93" y="5727280"/>
            <a:ext cx="1389174" cy="9287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BFE743-E177-4903-B7D7-3493FC639BC9}"/>
              </a:ext>
            </a:extLst>
          </p:cNvPr>
          <p:cNvSpPr txBox="1"/>
          <p:nvPr/>
        </p:nvSpPr>
        <p:spPr>
          <a:xfrm>
            <a:off x="1984831" y="957978"/>
            <a:ext cx="1580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Hazel tree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5A522C-6AED-47DE-B83E-C2B1757BDF73}"/>
              </a:ext>
            </a:extLst>
          </p:cNvPr>
          <p:cNvSpPr txBox="1"/>
          <p:nvPr/>
        </p:nvSpPr>
        <p:spPr>
          <a:xfrm>
            <a:off x="1993211" y="2011320"/>
            <a:ext cx="1580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Buttercup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673B3B-6087-4ACA-98D1-F7DF356F05B5}"/>
              </a:ext>
            </a:extLst>
          </p:cNvPr>
          <p:cNvSpPr txBox="1"/>
          <p:nvPr/>
        </p:nvSpPr>
        <p:spPr>
          <a:xfrm>
            <a:off x="1993211" y="2955813"/>
            <a:ext cx="1580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Bracken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3CB9D9-86B0-4985-B321-4711D9BF8C29}"/>
              </a:ext>
            </a:extLst>
          </p:cNvPr>
          <p:cNvSpPr txBox="1"/>
          <p:nvPr/>
        </p:nvSpPr>
        <p:spPr>
          <a:xfrm>
            <a:off x="1997825" y="4009155"/>
            <a:ext cx="1580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Moss</a:t>
            </a:r>
          </a:p>
        </p:txBody>
      </p:sp>
      <p:pic>
        <p:nvPicPr>
          <p:cNvPr id="20" name="Picture 19" descr="Spruce, Cones, Needle, Tree, Coniferous">
            <a:extLst>
              <a:ext uri="{FF2B5EF4-FFF2-40B4-BE49-F238E27FC236}">
                <a16:creationId xmlns:a16="http://schemas.microsoft.com/office/drawing/2014/main" id="{A95974CE-3D5A-4799-97B9-8D7287011690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0" y="4738894"/>
            <a:ext cx="1385307" cy="92875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1AD9D54-62F2-4E7A-BD8D-6F74FD838BA4}"/>
              </a:ext>
            </a:extLst>
          </p:cNvPr>
          <p:cNvSpPr txBox="1"/>
          <p:nvPr/>
        </p:nvSpPr>
        <p:spPr>
          <a:xfrm>
            <a:off x="1984831" y="5062497"/>
            <a:ext cx="1580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Spruce tree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088036-1E25-48FA-A756-EAD206D71703}"/>
              </a:ext>
            </a:extLst>
          </p:cNvPr>
          <p:cNvSpPr txBox="1"/>
          <p:nvPr/>
        </p:nvSpPr>
        <p:spPr>
          <a:xfrm>
            <a:off x="1993211" y="6003797"/>
            <a:ext cx="1580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Grass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2AEAB5-CA4C-4FE8-8722-06725AEB1077}"/>
              </a:ext>
            </a:extLst>
          </p:cNvPr>
          <p:cNvGrpSpPr/>
          <p:nvPr/>
        </p:nvGrpSpPr>
        <p:grpSpPr>
          <a:xfrm>
            <a:off x="9666245" y="246455"/>
            <a:ext cx="1544715" cy="3398303"/>
            <a:chOff x="257452" y="312291"/>
            <a:chExt cx="1544715" cy="2451317"/>
          </a:xfrm>
        </p:grpSpPr>
        <p:sp>
          <p:nvSpPr>
            <p:cNvPr id="32" name="Speech Bubble: Rectangle with Corners Rounded 31">
              <a:extLst>
                <a:ext uri="{FF2B5EF4-FFF2-40B4-BE49-F238E27FC236}">
                  <a16:creationId xmlns:a16="http://schemas.microsoft.com/office/drawing/2014/main" id="{7FD5BC59-77C5-42E0-A02F-CFEDA5B30048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5546"/>
                <a:gd name="adj2" fmla="val 5537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1F25827-33E6-4851-AE63-BA4C0EE7BCEE}"/>
                </a:ext>
              </a:extLst>
            </p:cNvPr>
            <p:cNvSpPr txBox="1"/>
            <p:nvPr/>
          </p:nvSpPr>
          <p:spPr>
            <a:xfrm>
              <a:off x="346227" y="312291"/>
              <a:ext cx="1455940" cy="2451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GB" sz="1400" dirty="0"/>
                <a:t>A </a:t>
              </a:r>
              <a:r>
                <a:rPr lang="en-GB" sz="1400" b="1" dirty="0"/>
                <a:t>paired</a:t>
              </a:r>
              <a:r>
                <a:rPr lang="en-GB" sz="1400" dirty="0"/>
                <a:t>-</a:t>
              </a:r>
              <a:r>
                <a:rPr lang="en-GB" sz="1400" b="1" dirty="0"/>
                <a:t>statement key</a:t>
              </a:r>
              <a:r>
                <a:rPr lang="en-GB" sz="1400" dirty="0"/>
                <a:t> is set out as a list. You start at number one on the list and work your way through the statements. </a:t>
              </a:r>
            </a:p>
            <a:p>
              <a:pPr>
                <a:lnSpc>
                  <a:spcPct val="110000"/>
                </a:lnSpc>
              </a:pPr>
              <a:r>
                <a:rPr lang="en-GB" sz="1400" dirty="0"/>
                <a:t>Identify plants A to F by looking at the pictures and using what you have learnt.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12BDAB2-0EC6-48E5-B348-29FDC9B3C8D8}"/>
              </a:ext>
            </a:extLst>
          </p:cNvPr>
          <p:cNvGrpSpPr/>
          <p:nvPr/>
        </p:nvGrpSpPr>
        <p:grpSpPr>
          <a:xfrm>
            <a:off x="9726269" y="3885852"/>
            <a:ext cx="1544715" cy="821160"/>
            <a:chOff x="257452" y="328474"/>
            <a:chExt cx="1544715" cy="2423604"/>
          </a:xfrm>
        </p:grpSpPr>
        <p:sp>
          <p:nvSpPr>
            <p:cNvPr id="35" name="Speech Bubble: Rectangle with Corners Rounded 34">
              <a:extLst>
                <a:ext uri="{FF2B5EF4-FFF2-40B4-BE49-F238E27FC236}">
                  <a16:creationId xmlns:a16="http://schemas.microsoft.com/office/drawing/2014/main" id="{403D4379-DD8A-4165-9299-D9190F122071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5546"/>
                <a:gd name="adj2" fmla="val 7312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1A2B9FC-E5C9-4438-A65F-48EE1DCDA8BD}"/>
                </a:ext>
              </a:extLst>
            </p:cNvPr>
            <p:cNvSpPr txBox="1"/>
            <p:nvPr/>
          </p:nvSpPr>
          <p:spPr>
            <a:xfrm>
              <a:off x="346227" y="402230"/>
              <a:ext cx="1455940" cy="1591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Hint: Some plants hold their seeds in cones.</a:t>
              </a:r>
            </a:p>
          </p:txBody>
        </p:sp>
      </p:grpSp>
      <p:pic>
        <p:nvPicPr>
          <p:cNvPr id="37" name="Picture 36" descr="Catkin, Male Catkin, Flower, Male, Hazel">
            <a:extLst>
              <a:ext uri="{FF2B5EF4-FFF2-40B4-BE49-F238E27FC236}">
                <a16:creationId xmlns:a16="http://schemas.microsoft.com/office/drawing/2014/main" id="{EEAECADE-6CB8-4A33-B0DE-410F28EDE902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31" y="653413"/>
            <a:ext cx="1367236" cy="9287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24C95BAD-D3DB-4CFC-9B09-F9D17AED9CE4}"/>
              </a:ext>
            </a:extLst>
          </p:cNvPr>
          <p:cNvGrpSpPr/>
          <p:nvPr/>
        </p:nvGrpSpPr>
        <p:grpSpPr>
          <a:xfrm>
            <a:off x="9710631" y="4959574"/>
            <a:ext cx="1544715" cy="1371902"/>
            <a:chOff x="257452" y="328474"/>
            <a:chExt cx="1544715" cy="2423604"/>
          </a:xfrm>
        </p:grpSpPr>
        <p:sp>
          <p:nvSpPr>
            <p:cNvPr id="39" name="Speech Bubble: Rectangle with Corners Rounded 38">
              <a:extLst>
                <a:ext uri="{FF2B5EF4-FFF2-40B4-BE49-F238E27FC236}">
                  <a16:creationId xmlns:a16="http://schemas.microsoft.com/office/drawing/2014/main" id="{F4401137-9D9C-4FF2-99BF-41824502C867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5546"/>
                <a:gd name="adj2" fmla="val 6376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90AF2B2-39F9-4675-A26B-F566ABD0FEDB}"/>
                </a:ext>
              </a:extLst>
            </p:cNvPr>
            <p:cNvSpPr txBox="1"/>
            <p:nvPr/>
          </p:nvSpPr>
          <p:spPr>
            <a:xfrm>
              <a:off x="346227" y="402230"/>
              <a:ext cx="1455940" cy="2066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Hint: Wind pollinated plants do not have colourful flowers to attract insects.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2546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38307"/>
            <a:ext cx="5181600" cy="48209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dirty="0"/>
              <a:t>You may like to find out more about your local trees. The Woodland Trust website has a wide variety of information about trees in the UK.  </a:t>
            </a:r>
            <a:r>
              <a:rPr lang="en-GB" sz="2000" dirty="0">
                <a:hlinkClick r:id="rId3"/>
              </a:rPr>
              <a:t>https://www.woodlandtrust.org.uk/trees-woods-and-wildlife/british-trees/how-to-identify-trees/</a:t>
            </a: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172202" y="1338307"/>
            <a:ext cx="5181600" cy="4820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Alternatively, ‘Trees for Learning’ have three suggested activities for the Summer.</a:t>
            </a:r>
            <a:endParaRPr lang="en-GB" sz="2000" dirty="0">
              <a:hlinkClick r:id="rId4"/>
            </a:endParaRPr>
          </a:p>
          <a:p>
            <a:pPr marL="0" indent="0">
              <a:buNone/>
            </a:pPr>
            <a:r>
              <a:rPr lang="en-GB" sz="2000" dirty="0">
                <a:hlinkClick r:id="rId4"/>
              </a:rPr>
              <a:t>https://communityforest.org.uk/treesforlearning/download-ks2-activity-summer/</a:t>
            </a:r>
            <a:endParaRPr lang="en-GB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39414C-F69D-45FD-B7AA-857EBC246C29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4AC9AB-5C40-419C-AB9A-163D3D13A4A8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173D6C-DD22-4BE8-9DD3-46C2F5CF7325}"/>
              </a:ext>
            </a:extLst>
          </p:cNvPr>
          <p:cNvSpPr txBox="1"/>
          <p:nvPr/>
        </p:nvSpPr>
        <p:spPr>
          <a:xfrm>
            <a:off x="1468072" y="-35644"/>
            <a:ext cx="10194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Find out more about your local trees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1B842A-8415-4B17-8FEF-C77DF04C6304}"/>
              </a:ext>
            </a:extLst>
          </p:cNvPr>
          <p:cNvSpPr txBox="1"/>
          <p:nvPr/>
        </p:nvSpPr>
        <p:spPr>
          <a:xfrm>
            <a:off x="1468072" y="500744"/>
            <a:ext cx="87667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You may like to investigate the trees in your garden or nearby woodland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389283-425E-4252-A2A0-12FD8CA5FEAE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(30-60 minutes)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A738F7-C758-4461-998C-53A7E3833A1C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74AE323-E113-4AC6-855C-FD96431B3B56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E794CD-1E7D-4932-8306-3E19685F65D3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0" name="Picture 19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5EE87E35-6F48-478F-982C-92A41DD3C0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73C7119-6A07-4413-9C23-392F66B0DA9D}"/>
              </a:ext>
            </a:extLst>
          </p:cNvPr>
          <p:cNvSpPr txBox="1"/>
          <p:nvPr/>
        </p:nvSpPr>
        <p:spPr>
          <a:xfrm>
            <a:off x="177916" y="6445614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8314E36-4335-4980-9CD7-A3C0E0C1A3AD}" type="slidenum">
              <a:rPr lang="en-GB" smtClean="0">
                <a:solidFill>
                  <a:schemeClr val="bg1"/>
                </a:solidFill>
              </a:rPr>
              <a:t>6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6" name="Picture 25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62393445-ABEE-4FC2-9B90-76D7EB85C1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55164"/>
            <a:ext cx="1082042" cy="1082042"/>
          </a:xfrm>
          <a:prstGeom prst="rect">
            <a:avLst/>
          </a:prstGeom>
        </p:spPr>
      </p:pic>
      <p:pic>
        <p:nvPicPr>
          <p:cNvPr id="22" name="Picture 21" descr="Beech, Tree, Forest, Late Summer, Leaves">
            <a:extLst>
              <a:ext uri="{FF2B5EF4-FFF2-40B4-BE49-F238E27FC236}">
                <a16:creationId xmlns:a16="http://schemas.microsoft.com/office/drawing/2014/main" id="{D408D5C9-D1FA-4693-93B3-ACB4A2FD857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53" y="3962400"/>
            <a:ext cx="2356483" cy="180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Fraxinus Excelsior, Ash, European Ash">
            <a:extLst>
              <a:ext uri="{FF2B5EF4-FFF2-40B4-BE49-F238E27FC236}">
                <a16:creationId xmlns:a16="http://schemas.microsoft.com/office/drawing/2014/main" id="{6678D64D-A1E6-4196-835F-26A3349794C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926" y="3135178"/>
            <a:ext cx="2356483" cy="180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Oak, Tree, Individually, Nature, Meadow">
            <a:extLst>
              <a:ext uri="{FF2B5EF4-FFF2-40B4-BE49-F238E27FC236}">
                <a16:creationId xmlns:a16="http://schemas.microsoft.com/office/drawing/2014/main" id="{600F4C34-46C9-4BD8-9953-A624A9DB1D8E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642" y="1828118"/>
            <a:ext cx="1748694" cy="1316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Holly, Christmas Holly, Ilex, Red">
            <a:extLst>
              <a:ext uri="{FF2B5EF4-FFF2-40B4-BE49-F238E27FC236}">
                <a16:creationId xmlns:a16="http://schemas.microsoft.com/office/drawing/2014/main" id="{A4466402-32F8-40F3-B281-B67D7C2470B6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9" t="19530" b="10118"/>
          <a:stretch/>
        </p:blipFill>
        <p:spPr bwMode="auto">
          <a:xfrm>
            <a:off x="6890849" y="3081134"/>
            <a:ext cx="1698768" cy="11639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Acorn, Fruit, Tree, Nature, Oak Fruit">
            <a:extLst>
              <a:ext uri="{FF2B5EF4-FFF2-40B4-BE49-F238E27FC236}">
                <a16:creationId xmlns:a16="http://schemas.microsoft.com/office/drawing/2014/main" id="{5ED5B962-EB9C-4328-816E-C8A9989062D9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83" y="1893997"/>
            <a:ext cx="1807937" cy="1262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79F0A53-214B-44FF-B3B1-282E21964057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735" y="3081134"/>
            <a:ext cx="1704573" cy="1163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9160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48070" y="295184"/>
            <a:ext cx="10697592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</a:rPr>
              <a:t>Glossary of terms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</a:rPr>
              <a:t>Characteristic: </a:t>
            </a:r>
            <a:r>
              <a:rPr lang="en-GB" sz="2400" b="1" dirty="0">
                <a:solidFill>
                  <a:schemeClr val="tx1"/>
                </a:solidFill>
              </a:rPr>
              <a:t>Characteristics </a:t>
            </a:r>
            <a:r>
              <a:rPr lang="en-GB" sz="2400" dirty="0">
                <a:solidFill>
                  <a:schemeClr val="tx1"/>
                </a:solidFill>
              </a:rPr>
              <a:t>are features of living things which help scientists </a:t>
            </a:r>
            <a:r>
              <a:rPr lang="en-GB" sz="2400" b="1" dirty="0">
                <a:solidFill>
                  <a:schemeClr val="tx1"/>
                </a:solidFill>
              </a:rPr>
              <a:t>classify </a:t>
            </a:r>
            <a:r>
              <a:rPr lang="en-GB" sz="2400" dirty="0">
                <a:solidFill>
                  <a:schemeClr val="tx1"/>
                </a:solidFill>
              </a:rPr>
              <a:t>them.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endParaRPr lang="en-GB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</a:rPr>
              <a:t>Classification: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b="1" dirty="0">
                <a:solidFill>
                  <a:schemeClr val="tx1"/>
                </a:solidFill>
              </a:rPr>
              <a:t>Classification </a:t>
            </a:r>
            <a:r>
              <a:rPr lang="en-GB" sz="2400" dirty="0"/>
              <a:t>is the method scientists use to group living things.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</a:rPr>
              <a:t>Flowering plant: </a:t>
            </a:r>
            <a:r>
              <a:rPr lang="en-GB" sz="2400" dirty="0">
                <a:solidFill>
                  <a:schemeClr val="tx1"/>
                </a:solidFill>
              </a:rPr>
              <a:t>A </a:t>
            </a:r>
            <a:r>
              <a:rPr lang="en-GB" sz="2400" b="1" dirty="0">
                <a:solidFill>
                  <a:schemeClr val="tx1"/>
                </a:solidFill>
              </a:rPr>
              <a:t>flowering plant </a:t>
            </a:r>
            <a:r>
              <a:rPr lang="en-GB" sz="2400" dirty="0">
                <a:solidFill>
                  <a:schemeClr val="tx1"/>
                </a:solidFill>
              </a:rPr>
              <a:t>reproduces with seeds which are protected by a flower or fruit.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</a:rPr>
              <a:t>Non-flowering plant: </a:t>
            </a:r>
            <a:r>
              <a:rPr lang="en-GB" sz="2400" b="1" dirty="0">
                <a:solidFill>
                  <a:schemeClr val="tx1"/>
                </a:solidFill>
              </a:rPr>
              <a:t>Non-flowering plants </a:t>
            </a:r>
            <a:r>
              <a:rPr lang="en-GB" sz="2400" dirty="0">
                <a:solidFill>
                  <a:schemeClr val="tx1"/>
                </a:solidFill>
              </a:rPr>
              <a:t>include </a:t>
            </a:r>
            <a:r>
              <a:rPr lang="en-GB" sz="2400" b="1" dirty="0">
                <a:solidFill>
                  <a:schemeClr val="tx1"/>
                </a:solidFill>
              </a:rPr>
              <a:t>conifers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r>
              <a:rPr lang="en-GB" sz="2400" b="1" dirty="0">
                <a:solidFill>
                  <a:schemeClr val="tx1"/>
                </a:solidFill>
              </a:rPr>
              <a:t>ferns</a:t>
            </a:r>
            <a:r>
              <a:rPr lang="en-GB" sz="2400" dirty="0">
                <a:solidFill>
                  <a:schemeClr val="tx1"/>
                </a:solidFill>
              </a:rPr>
              <a:t> and </a:t>
            </a:r>
            <a:r>
              <a:rPr lang="en-GB" sz="2400" b="1" dirty="0">
                <a:solidFill>
                  <a:schemeClr val="tx1"/>
                </a:solidFill>
              </a:rPr>
              <a:t>mosses. </a:t>
            </a:r>
            <a:r>
              <a:rPr lang="en-GB" sz="2400" dirty="0">
                <a:solidFill>
                  <a:schemeClr val="tx1"/>
                </a:solidFill>
              </a:rPr>
              <a:t>Conifers reproduce with seeds in cones. Ferns and mosses reproduce with spores. Mosses do not have true roots.</a:t>
            </a:r>
            <a:endParaRPr lang="en-GB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</a:rPr>
              <a:t>Paired-statement key: </a:t>
            </a:r>
            <a:r>
              <a:rPr lang="en-GB" sz="2400" dirty="0">
                <a:solidFill>
                  <a:schemeClr val="tx1"/>
                </a:solidFill>
              </a:rPr>
              <a:t>A </a:t>
            </a:r>
            <a:r>
              <a:rPr lang="en-GB" sz="2400" b="1" dirty="0">
                <a:solidFill>
                  <a:schemeClr val="tx1"/>
                </a:solidFill>
              </a:rPr>
              <a:t>p</a:t>
            </a:r>
            <a:r>
              <a:rPr lang="en-GB" sz="2400" b="1" dirty="0"/>
              <a:t>aired</a:t>
            </a:r>
            <a:r>
              <a:rPr lang="en-GB" sz="2400" dirty="0"/>
              <a:t>-</a:t>
            </a:r>
            <a:r>
              <a:rPr lang="en-GB" sz="2400" b="1" dirty="0"/>
              <a:t>statement key</a:t>
            </a:r>
            <a:r>
              <a:rPr lang="en-GB" sz="2400" dirty="0"/>
              <a:t> is set out as a list. You start at number one on the list and work your way through the statements until you reach the name of the living thing you are classifying.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</a:rPr>
              <a:t>Pollination: </a:t>
            </a:r>
            <a:r>
              <a:rPr lang="en-GB" sz="2400" b="1" dirty="0">
                <a:solidFill>
                  <a:schemeClr val="tx1"/>
                </a:solidFill>
              </a:rPr>
              <a:t>Pollination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is the transfer of </a:t>
            </a:r>
            <a:r>
              <a:rPr lang="en-GB" sz="2400" b="1" dirty="0">
                <a:solidFill>
                  <a:schemeClr val="tx1"/>
                </a:solidFill>
              </a:rPr>
              <a:t>pollen</a:t>
            </a:r>
            <a:r>
              <a:rPr lang="en-GB" sz="2400" dirty="0">
                <a:solidFill>
                  <a:schemeClr val="tx1"/>
                </a:solidFill>
              </a:rPr>
              <a:t> from one flowering plant to another, usually carried by insects, animals or the wind.</a:t>
            </a:r>
            <a:endParaRPr lang="en-GB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5D3255-F0A5-4F6E-8307-C2ECD988BDF3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0EE25CAF-C579-48C2-9CA1-CC51C2EFB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C7A6832-0ED3-4245-83DB-D3AD92D15CCB}"/>
              </a:ext>
            </a:extLst>
          </p:cNvPr>
          <p:cNvSpPr txBox="1"/>
          <p:nvPr/>
        </p:nvSpPr>
        <p:spPr>
          <a:xfrm>
            <a:off x="177916" y="6444733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8820719-B322-4428-9BCE-2C4D3A7F3F3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889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1979720" y="228599"/>
            <a:ext cx="7784976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Possible learning outcome for reviewing your work.</a:t>
            </a:r>
          </a:p>
          <a:p>
            <a:pPr marL="0" indent="0">
              <a:buNone/>
            </a:pPr>
            <a:r>
              <a:rPr lang="en-GB" sz="2000" dirty="0"/>
              <a:t>I can use a paired statement key to classify plants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5D3255-F0A5-4F6E-8307-C2ECD988BDF3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0EE25CAF-C579-48C2-9CA1-CC51C2EFB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C7A6832-0ED3-4245-83DB-D3AD92D15CCB}"/>
              </a:ext>
            </a:extLst>
          </p:cNvPr>
          <p:cNvSpPr txBox="1"/>
          <p:nvPr/>
        </p:nvSpPr>
        <p:spPr>
          <a:xfrm>
            <a:off x="159871" y="6444733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401A7F-DEF2-471B-895A-AFB028894AAB}" type="slidenum">
              <a:rPr lang="en-GB" smtClean="0"/>
              <a:t>8</a:t>
            </a:fld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618117-B5A3-42A4-91DB-96F31A8E817E}"/>
              </a:ext>
            </a:extLst>
          </p:cNvPr>
          <p:cNvSpPr txBox="1"/>
          <p:nvPr/>
        </p:nvSpPr>
        <p:spPr>
          <a:xfrm>
            <a:off x="346229" y="393818"/>
            <a:ext cx="1453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Amphibians include frogs, toads and newts. They have a smooth moist skin an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DA7BD9-485A-4E50-9BE5-CDCB29DCC649}"/>
              </a:ext>
            </a:extLst>
          </p:cNvPr>
          <p:cNvGrpSpPr/>
          <p:nvPr/>
        </p:nvGrpSpPr>
        <p:grpSpPr>
          <a:xfrm>
            <a:off x="257452" y="328474"/>
            <a:ext cx="1544715" cy="1526960"/>
            <a:chOff x="257452" y="328474"/>
            <a:chExt cx="1544715" cy="2371626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E2ADF750-B0C9-490C-A789-87B7B92D30E8}"/>
                </a:ext>
              </a:extLst>
            </p:cNvPr>
            <p:cNvSpPr/>
            <p:nvPr/>
          </p:nvSpPr>
          <p:spPr>
            <a:xfrm>
              <a:off x="257452" y="328474"/>
              <a:ext cx="1544715" cy="2371626"/>
            </a:xfrm>
            <a:prstGeom prst="wedgeRoundRectCallout">
              <a:avLst>
                <a:gd name="adj1" fmla="val 45258"/>
                <a:gd name="adj2" fmla="val 6468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D806011-4143-4E15-806A-C24211AA6278}"/>
                </a:ext>
              </a:extLst>
            </p:cNvPr>
            <p:cNvSpPr txBox="1"/>
            <p:nvPr/>
          </p:nvSpPr>
          <p:spPr>
            <a:xfrm>
              <a:off x="346229" y="390616"/>
              <a:ext cx="1453718" cy="2151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Plant A: Bracken. It is a fern. It reproduces with spores. It has roots, stems and leaves.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B48C2-FDBF-46EE-9A61-996F66299127}"/>
              </a:ext>
            </a:extLst>
          </p:cNvPr>
          <p:cNvGrpSpPr/>
          <p:nvPr/>
        </p:nvGrpSpPr>
        <p:grpSpPr>
          <a:xfrm>
            <a:off x="9970462" y="229139"/>
            <a:ext cx="1544715" cy="1750581"/>
            <a:chOff x="257452" y="328474"/>
            <a:chExt cx="1544715" cy="2423604"/>
          </a:xfrm>
        </p:grpSpPr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2B87FE80-3962-4153-A6E0-E6449E3899BB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4397"/>
                <a:gd name="adj2" fmla="val 6450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5A4D501-3C82-48E1-8002-DE94E40C64C4}"/>
                </a:ext>
              </a:extLst>
            </p:cNvPr>
            <p:cNvSpPr txBox="1"/>
            <p:nvPr/>
          </p:nvSpPr>
          <p:spPr>
            <a:xfrm>
              <a:off x="346227" y="402231"/>
              <a:ext cx="1367161" cy="2215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Plant D: Buttercup.</a:t>
              </a:r>
            </a:p>
            <a:p>
              <a:r>
                <a:rPr lang="en-GB" sz="1400" dirty="0"/>
                <a:t>It has brightly coloured </a:t>
              </a:r>
              <a:r>
                <a:rPr lang="en-GB" sz="1400"/>
                <a:t>petals that </a:t>
              </a:r>
              <a:r>
                <a:rPr lang="en-GB" sz="1400" dirty="0"/>
                <a:t>attract insects for pollination.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C6AD360-391A-4E74-9CC5-15BA1F917B52}"/>
              </a:ext>
            </a:extLst>
          </p:cNvPr>
          <p:cNvGrpSpPr/>
          <p:nvPr/>
        </p:nvGrpSpPr>
        <p:grpSpPr>
          <a:xfrm>
            <a:off x="10042857" y="2358767"/>
            <a:ext cx="1544715" cy="1875881"/>
            <a:chOff x="257452" y="328474"/>
            <a:chExt cx="1544715" cy="2680337"/>
          </a:xfrm>
        </p:grpSpPr>
        <p:sp>
          <p:nvSpPr>
            <p:cNvPr id="36" name="Speech Bubble: Rectangle with Corners Rounded 35">
              <a:extLst>
                <a:ext uri="{FF2B5EF4-FFF2-40B4-BE49-F238E27FC236}">
                  <a16:creationId xmlns:a16="http://schemas.microsoft.com/office/drawing/2014/main" id="{0EDD58FB-1783-4F34-B197-73C36A172C77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6695"/>
                <a:gd name="adj2" fmla="val 6301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7B062DA-4398-4ACC-B7B0-A4FF8896B99C}"/>
                </a:ext>
              </a:extLst>
            </p:cNvPr>
            <p:cNvSpPr txBox="1"/>
            <p:nvPr/>
          </p:nvSpPr>
          <p:spPr>
            <a:xfrm>
              <a:off x="346229" y="390618"/>
              <a:ext cx="1455937" cy="2618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Plant E: Hazel Tree. It has catkins as flowers which hang down so the pollen is carried by the wind.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B15A17A-6B67-4C58-AEC2-7C0E2CA44FFC}"/>
              </a:ext>
            </a:extLst>
          </p:cNvPr>
          <p:cNvGrpSpPr/>
          <p:nvPr/>
        </p:nvGrpSpPr>
        <p:grpSpPr>
          <a:xfrm>
            <a:off x="10059236" y="4420521"/>
            <a:ext cx="1544715" cy="1855432"/>
            <a:chOff x="257452" y="328474"/>
            <a:chExt cx="1544715" cy="2423604"/>
          </a:xfrm>
        </p:grpSpPr>
        <p:sp>
          <p:nvSpPr>
            <p:cNvPr id="39" name="Speech Bubble: Rectangle with Corners Rounded 38">
              <a:extLst>
                <a:ext uri="{FF2B5EF4-FFF2-40B4-BE49-F238E27FC236}">
                  <a16:creationId xmlns:a16="http://schemas.microsoft.com/office/drawing/2014/main" id="{0040C618-8E16-42F9-9225-0FBEA2B9DD21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4971"/>
                <a:gd name="adj2" fmla="val 6211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F8458CD-925D-4FBB-BA07-1BFA1ECEED59}"/>
                </a:ext>
              </a:extLst>
            </p:cNvPr>
            <p:cNvSpPr txBox="1"/>
            <p:nvPr/>
          </p:nvSpPr>
          <p:spPr>
            <a:xfrm>
              <a:off x="346229" y="390617"/>
              <a:ext cx="1455938" cy="2090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Plant F: Grass.</a:t>
              </a:r>
            </a:p>
            <a:p>
              <a:r>
                <a:rPr lang="en-GB" sz="1400" dirty="0"/>
                <a:t>Grasses usually have dull green or brown flowers and stems which bend in the breeze.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44F3A18-BA67-44CE-B3B8-97BD3AD59F52}"/>
              </a:ext>
            </a:extLst>
          </p:cNvPr>
          <p:cNvGrpSpPr/>
          <p:nvPr/>
        </p:nvGrpSpPr>
        <p:grpSpPr>
          <a:xfrm>
            <a:off x="249691" y="2358768"/>
            <a:ext cx="1544715" cy="1704786"/>
            <a:chOff x="257452" y="328474"/>
            <a:chExt cx="1544715" cy="2371626"/>
          </a:xfrm>
        </p:grpSpPr>
        <p:sp>
          <p:nvSpPr>
            <p:cNvPr id="41" name="Speech Bubble: Rectangle with Corners Rounded 40">
              <a:extLst>
                <a:ext uri="{FF2B5EF4-FFF2-40B4-BE49-F238E27FC236}">
                  <a16:creationId xmlns:a16="http://schemas.microsoft.com/office/drawing/2014/main" id="{8DC8F03B-2EE8-4D6F-BA03-D5C10A74CA9F}"/>
                </a:ext>
              </a:extLst>
            </p:cNvPr>
            <p:cNvSpPr/>
            <p:nvPr/>
          </p:nvSpPr>
          <p:spPr>
            <a:xfrm>
              <a:off x="257452" y="328474"/>
              <a:ext cx="1544715" cy="2371626"/>
            </a:xfrm>
            <a:prstGeom prst="wedgeRoundRectCallout">
              <a:avLst>
                <a:gd name="adj1" fmla="val 45258"/>
                <a:gd name="adj2" fmla="val 6332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DDB08B3-C666-4D44-A23E-FC2E1933FF1B}"/>
                </a:ext>
              </a:extLst>
            </p:cNvPr>
            <p:cNvSpPr txBox="1"/>
            <p:nvPr/>
          </p:nvSpPr>
          <p:spPr>
            <a:xfrm>
              <a:off x="346229" y="390616"/>
              <a:ext cx="1453718" cy="2226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Plant B: Moss.</a:t>
              </a:r>
            </a:p>
            <a:p>
              <a:r>
                <a:rPr lang="en-GB" sz="1400" dirty="0"/>
                <a:t>Moss reproduces with spores. It has no true roots and usually grows in damp, shady places.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C53F26F-1283-4D2A-AD49-FC0458D7CE05}"/>
              </a:ext>
            </a:extLst>
          </p:cNvPr>
          <p:cNvGrpSpPr/>
          <p:nvPr/>
        </p:nvGrpSpPr>
        <p:grpSpPr>
          <a:xfrm>
            <a:off x="229239" y="4486537"/>
            <a:ext cx="1544715" cy="1704786"/>
            <a:chOff x="257452" y="328474"/>
            <a:chExt cx="1544715" cy="2371626"/>
          </a:xfrm>
        </p:grpSpPr>
        <p:sp>
          <p:nvSpPr>
            <p:cNvPr id="44" name="Speech Bubble: Rectangle with Corners Rounded 43">
              <a:extLst>
                <a:ext uri="{FF2B5EF4-FFF2-40B4-BE49-F238E27FC236}">
                  <a16:creationId xmlns:a16="http://schemas.microsoft.com/office/drawing/2014/main" id="{997A1AEA-34B4-4950-9345-2E7E06636764}"/>
                </a:ext>
              </a:extLst>
            </p:cNvPr>
            <p:cNvSpPr/>
            <p:nvPr/>
          </p:nvSpPr>
          <p:spPr>
            <a:xfrm>
              <a:off x="257452" y="328474"/>
              <a:ext cx="1544715" cy="2371626"/>
            </a:xfrm>
            <a:prstGeom prst="wedgeRoundRectCallout">
              <a:avLst>
                <a:gd name="adj1" fmla="val 45258"/>
                <a:gd name="adj2" fmla="val 6280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453319A-DF23-4F28-BDC0-D3DC7A76EF21}"/>
                </a:ext>
              </a:extLst>
            </p:cNvPr>
            <p:cNvSpPr txBox="1"/>
            <p:nvPr/>
          </p:nvSpPr>
          <p:spPr>
            <a:xfrm>
              <a:off x="346229" y="390616"/>
              <a:ext cx="1453718" cy="2226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Plant C: Spruce Tree. </a:t>
              </a:r>
            </a:p>
            <a:p>
              <a:r>
                <a:rPr lang="en-GB" sz="1400" dirty="0"/>
                <a:t>It does not produce flowers. It has seeds contained in cones. 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ACF8640-7B37-4034-A86E-39982B254B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6"/>
          <a:stretch/>
        </p:blipFill>
        <p:spPr>
          <a:xfrm>
            <a:off x="3235895" y="1128482"/>
            <a:ext cx="4883881" cy="535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51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A16988A4411D43993AF1AD54B21A42" ma:contentTypeVersion="18" ma:contentTypeDescription="Create a new document." ma:contentTypeScope="" ma:versionID="7d3cd43ba70f36fa3c37690c706d8f06">
  <xsd:schema xmlns:xsd="http://www.w3.org/2001/XMLSchema" xmlns:xs="http://www.w3.org/2001/XMLSchema" xmlns:p="http://schemas.microsoft.com/office/2006/metadata/properties" xmlns:ns2="595e4c87-8aad-4424-8d13-4e1a0ac8f772" xmlns:ns3="a06a9706-ad8f-4101-9ff4-bb1986540cca" targetNamespace="http://schemas.microsoft.com/office/2006/metadata/properties" ma:root="true" ma:fieldsID="98fd641a8cfad8eba1586fc43b07f76d" ns2:_="" ns3:_="">
    <xsd:import namespace="595e4c87-8aad-4424-8d13-4e1a0ac8f772"/>
    <xsd:import namespace="a06a9706-ad8f-4101-9ff4-bb1986540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e4c87-8aad-4424-8d13-4e1a0ac8f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860b5a-276f-4e20-a60a-049ecf2d2c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a9706-ad8f-4101-9ff4-bb1986540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8a0f90-a25b-428a-ba85-bf7ee30a594a}" ma:internalName="TaxCatchAll" ma:showField="CatchAllData" ma:web="a06a9706-ad8f-4101-9ff4-bb1986540c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5e4c87-8aad-4424-8d13-4e1a0ac8f772">
      <Terms xmlns="http://schemas.microsoft.com/office/infopath/2007/PartnerControls"/>
    </lcf76f155ced4ddcb4097134ff3c332f>
    <TaxCatchAll xmlns="a06a9706-ad8f-4101-9ff4-bb1986540cc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D079E7-919D-4EB4-ADD8-09F0D9A6134D}"/>
</file>

<file path=customXml/itemProps2.xml><?xml version="1.0" encoding="utf-8"?>
<ds:datastoreItem xmlns:ds="http://schemas.openxmlformats.org/officeDocument/2006/customXml" ds:itemID="{89562C40-ACB1-464D-9655-61DD85FFCCB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AE97B64-45E2-443B-B583-1E31A8C59F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2963</TotalTime>
  <Words>1109</Words>
  <Application>Microsoft Office PowerPoint</Application>
  <PresentationFormat>Widescreen</PresentationFormat>
  <Paragraphs>144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Wood</dc:creator>
  <cp:lastModifiedBy>Alistair Strayton</cp:lastModifiedBy>
  <cp:revision>4</cp:revision>
  <cp:lastPrinted>2020-03-30T12:33:38Z</cp:lastPrinted>
  <dcterms:created xsi:type="dcterms:W3CDTF">2020-03-28T09:27:35Z</dcterms:created>
  <dcterms:modified xsi:type="dcterms:W3CDTF">2020-04-18T15:51:16Z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0x010100ECDF125A2BE7EC4BBA5D53924D00436D</vt:lpwstr>
  </property>
</Properties>
</file>